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6" r:id="rId3"/>
    <p:sldId id="257" r:id="rId4"/>
    <p:sldId id="258" r:id="rId5"/>
    <p:sldId id="261" r:id="rId6"/>
    <p:sldId id="262" r:id="rId7"/>
    <p:sldId id="263" r:id="rId8"/>
    <p:sldId id="264" r:id="rId9"/>
    <p:sldId id="265" r:id="rId10"/>
    <p:sldId id="266" r:id="rId11"/>
    <p:sldId id="267" r:id="rId12"/>
    <p:sldId id="260" r:id="rId1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1AB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0929"/>
  </p:normalViewPr>
  <p:slideViewPr>
    <p:cSldViewPr>
      <p:cViewPr varScale="1">
        <p:scale>
          <a:sx n="86" d="100"/>
          <a:sy n="86" d="100"/>
        </p:scale>
        <p:origin x="8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609600"/>
            <a:ext cx="6629400" cy="1143000"/>
          </a:xfrm>
        </p:spPr>
        <p:txBody>
          <a:bodyPr/>
          <a:lstStyle>
            <a:lvl1pPr>
              <a:defRPr/>
            </a:lvl1pPr>
          </a:lstStyle>
          <a:p>
            <a:r>
              <a:rPr lang="en-US" smtClean="0"/>
              <a:t>Click to edit Master title style</a:t>
            </a:r>
            <a:endParaRPr lang="en-US"/>
          </a:p>
        </p:txBody>
      </p:sp>
      <p:sp>
        <p:nvSpPr>
          <p:cNvPr id="2051" name="Rectangle 3"/>
          <p:cNvSpPr>
            <a:spLocks noGrp="1" noChangeArrowheads="1"/>
          </p:cNvSpPr>
          <p:nvPr>
            <p:ph type="subTitle" idx="1"/>
          </p:nvPr>
        </p:nvSpPr>
        <p:spPr>
          <a:xfrm>
            <a:off x="381000" y="2819400"/>
            <a:ext cx="8305800" cy="2514600"/>
          </a:xfrm>
        </p:spPr>
        <p:txBody>
          <a:bodyPr/>
          <a:lstStyle>
            <a:lvl1pPr marL="0" indent="0">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86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73355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3733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73355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3733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772400" cy="1143000"/>
          </a:xfr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3008313" cy="1054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609600"/>
            <a:ext cx="5111750" cy="5516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838200"/>
            <a:ext cx="716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0"/>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Mead Bold" pitchFamily="2" charset="0"/>
        </a:defRPr>
      </a:lvl2pPr>
      <a:lvl3pPr algn="ctr" rtl="0" eaLnBrk="1" fontAlgn="base" hangingPunct="1">
        <a:spcBef>
          <a:spcPct val="0"/>
        </a:spcBef>
        <a:spcAft>
          <a:spcPct val="0"/>
        </a:spcAft>
        <a:defRPr sz="4400">
          <a:solidFill>
            <a:schemeClr val="bg1"/>
          </a:solidFill>
          <a:latin typeface="Mead Bold" pitchFamily="2" charset="0"/>
        </a:defRPr>
      </a:lvl3pPr>
      <a:lvl4pPr algn="ctr" rtl="0" eaLnBrk="1" fontAlgn="base" hangingPunct="1">
        <a:spcBef>
          <a:spcPct val="0"/>
        </a:spcBef>
        <a:spcAft>
          <a:spcPct val="0"/>
        </a:spcAft>
        <a:defRPr sz="4400">
          <a:solidFill>
            <a:schemeClr val="bg1"/>
          </a:solidFill>
          <a:latin typeface="Mead Bold" pitchFamily="2" charset="0"/>
        </a:defRPr>
      </a:lvl4pPr>
      <a:lvl5pPr algn="ctr" rtl="0" eaLnBrk="1" fontAlgn="base" hangingPunct="1">
        <a:spcBef>
          <a:spcPct val="0"/>
        </a:spcBef>
        <a:spcAft>
          <a:spcPct val="0"/>
        </a:spcAft>
        <a:defRPr sz="4400">
          <a:solidFill>
            <a:schemeClr val="bg1"/>
          </a:solidFill>
          <a:latin typeface="Mead Bold" pitchFamily="2" charset="0"/>
        </a:defRPr>
      </a:lvl5pPr>
      <a:lvl6pPr marL="457200" algn="ctr" rtl="0" eaLnBrk="1" fontAlgn="base" hangingPunct="1">
        <a:spcBef>
          <a:spcPct val="0"/>
        </a:spcBef>
        <a:spcAft>
          <a:spcPct val="0"/>
        </a:spcAft>
        <a:defRPr sz="4400">
          <a:solidFill>
            <a:schemeClr val="bg1"/>
          </a:solidFill>
          <a:latin typeface="Mead Bold" pitchFamily="2" charset="0"/>
        </a:defRPr>
      </a:lvl6pPr>
      <a:lvl7pPr marL="914400" algn="ctr" rtl="0" eaLnBrk="1" fontAlgn="base" hangingPunct="1">
        <a:spcBef>
          <a:spcPct val="0"/>
        </a:spcBef>
        <a:spcAft>
          <a:spcPct val="0"/>
        </a:spcAft>
        <a:defRPr sz="4400">
          <a:solidFill>
            <a:schemeClr val="bg1"/>
          </a:solidFill>
          <a:latin typeface="Mead Bold" pitchFamily="2" charset="0"/>
        </a:defRPr>
      </a:lvl7pPr>
      <a:lvl8pPr marL="1371600" algn="ctr" rtl="0" eaLnBrk="1" fontAlgn="base" hangingPunct="1">
        <a:spcBef>
          <a:spcPct val="0"/>
        </a:spcBef>
        <a:spcAft>
          <a:spcPct val="0"/>
        </a:spcAft>
        <a:defRPr sz="4400">
          <a:solidFill>
            <a:schemeClr val="bg1"/>
          </a:solidFill>
          <a:latin typeface="Mead Bold" pitchFamily="2" charset="0"/>
        </a:defRPr>
      </a:lvl8pPr>
      <a:lvl9pPr marL="1828800" algn="ctr" rtl="0" eaLnBrk="1" fontAlgn="base" hangingPunct="1">
        <a:spcBef>
          <a:spcPct val="0"/>
        </a:spcBef>
        <a:spcAft>
          <a:spcPct val="0"/>
        </a:spcAft>
        <a:defRPr sz="4400">
          <a:solidFill>
            <a:schemeClr val="bg1"/>
          </a:solidFill>
          <a:latin typeface="Mead Bold" pitchFamily="2" charset="0"/>
        </a:defRPr>
      </a:lvl9pPr>
    </p:titleStyle>
    <p:bodyStyle>
      <a:lvl1pPr marL="342900" indent="-342900" algn="l" rtl="0" eaLnBrk="1" fontAlgn="base" hangingPunct="1">
        <a:spcBef>
          <a:spcPct val="20000"/>
        </a:spcBef>
        <a:spcAft>
          <a:spcPct val="0"/>
        </a:spcAft>
        <a:buBlip>
          <a:blip r:embed="rId15"/>
        </a:buBlip>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animationfactory.co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audio" Target="../media/audio2.wav"/><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audio" Target="../media/audio3.wav"/><Relationship Id="rId1" Type="http://schemas.openxmlformats.org/officeDocument/2006/relationships/slideLayout" Target="../slideLayouts/slideLayout3.xml"/><Relationship Id="rId4" Type="http://schemas.openxmlformats.org/officeDocument/2006/relationships/audio" Target="../media/audio3.wav"/></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audio" Target="../media/audio5.wav"/><Relationship Id="rId1" Type="http://schemas.openxmlformats.org/officeDocument/2006/relationships/slideLayout" Target="../slideLayouts/slideLayout3.xml"/><Relationship Id="rId4" Type="http://schemas.openxmlformats.org/officeDocument/2006/relationships/audio" Target="../media/audio5.wav"/></Relationships>
</file>

<file path=ppt/slides/_rels/slide6.xml.rels><?xml version="1.0" encoding="UTF-8" standalone="yes"?>
<Relationships xmlns="http://schemas.openxmlformats.org/package/2006/relationships"><Relationship Id="rId2" Type="http://schemas.openxmlformats.org/officeDocument/2006/relationships/audio" Target="../media/audio6.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75138" y="685800"/>
            <a:ext cx="8305800" cy="1143000"/>
          </a:xfrm>
        </p:spPr>
        <p:txBody>
          <a:bodyPr/>
          <a:lstStyle/>
          <a:p>
            <a:r>
              <a:rPr lang="en-US" sz="6600" dirty="0" smtClean="0">
                <a:solidFill>
                  <a:srgbClr val="000000"/>
                </a:solidFill>
              </a:rPr>
              <a:t>Respiratory System</a:t>
            </a:r>
            <a:endParaRPr lang="en-US" sz="6600" dirty="0">
              <a:solidFill>
                <a:srgbClr val="000000"/>
              </a:solidFill>
            </a:endParaRPr>
          </a:p>
        </p:txBody>
      </p:sp>
      <p:sp>
        <p:nvSpPr>
          <p:cNvPr id="5123" name="Rectangle 3"/>
          <p:cNvSpPr>
            <a:spLocks noGrp="1" noChangeArrowheads="1"/>
          </p:cNvSpPr>
          <p:nvPr>
            <p:ph type="subTitle" idx="1"/>
          </p:nvPr>
        </p:nvSpPr>
        <p:spPr>
          <a:xfrm>
            <a:off x="375138" y="3429000"/>
            <a:ext cx="8305800" cy="685800"/>
          </a:xfrm>
        </p:spPr>
        <p:txBody>
          <a:bodyPr/>
          <a:lstStyle/>
          <a:p>
            <a:pPr algn="ctr">
              <a:buNone/>
            </a:pPr>
            <a:r>
              <a:rPr lang="en-US" sz="3600" dirty="0" smtClean="0"/>
              <a:t>By: Jenna Constantino</a:t>
            </a:r>
            <a:endParaRPr lang="en-US" sz="3600" dirty="0"/>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sndAc>
          <p:stSnd>
            <p:snd r:embed="rId2" name="chimes.wav"/>
          </p:stSnd>
        </p:sndAc>
      </p:transition>
    </mc:Choice>
    <mc:Fallback xmlns="">
      <p:transition spd="slow" advClick="0">
        <p:fade/>
        <p:sndAc>
          <p:stSnd>
            <p:snd r:embed="rId3" name="chimes.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TextBox 2"/>
          <p:cNvSpPr txBox="1"/>
          <p:nvPr/>
        </p:nvSpPr>
        <p:spPr>
          <a:xfrm>
            <a:off x="381000" y="1981200"/>
            <a:ext cx="8305800" cy="4985980"/>
          </a:xfrm>
          <a:prstGeom prst="rect">
            <a:avLst/>
          </a:prstGeom>
          <a:noFill/>
        </p:spPr>
        <p:txBody>
          <a:bodyPr wrap="square" rtlCol="0">
            <a:spAutoFit/>
          </a:bodyPr>
          <a:lstStyle/>
          <a:p>
            <a:r>
              <a:rPr lang="en-US" sz="1800" i="1" dirty="0"/>
              <a:t>Non Respiratory Functions of Lungs</a:t>
            </a:r>
            <a:r>
              <a:rPr lang="en-US" sz="1800" dirty="0"/>
              <a:t>. </a:t>
            </a:r>
            <a:r>
              <a:rPr lang="en-US" sz="1800" dirty="0" err="1"/>
              <a:t>N.d.</a:t>
            </a:r>
            <a:r>
              <a:rPr lang="en-US" sz="1800" dirty="0"/>
              <a:t> Photograph. </a:t>
            </a:r>
            <a:r>
              <a:rPr lang="en-US" sz="1800" i="1" dirty="0"/>
              <a:t>Healthcare Blog by Doctors of Orissa</a:t>
            </a:r>
            <a:r>
              <a:rPr lang="en-US" sz="1800" dirty="0"/>
              <a:t>. By </a:t>
            </a:r>
            <a:r>
              <a:rPr lang="en-US" sz="1800" dirty="0" err="1"/>
              <a:t>Prasanna</a:t>
            </a:r>
            <a:r>
              <a:rPr lang="en-US" sz="1800" dirty="0"/>
              <a:t> Pradhan. Web</a:t>
            </a:r>
            <a:r>
              <a:rPr lang="en-US" sz="1800" dirty="0" smtClean="0"/>
              <a:t>.</a:t>
            </a:r>
          </a:p>
          <a:p>
            <a:endParaRPr lang="en-US" sz="1800" dirty="0"/>
          </a:p>
          <a:p>
            <a:r>
              <a:rPr lang="en-US" sz="1800" i="1" dirty="0"/>
              <a:t>Diaphragmatic Breathing</a:t>
            </a:r>
            <a:r>
              <a:rPr lang="en-US" sz="1800" dirty="0"/>
              <a:t>. </a:t>
            </a:r>
            <a:r>
              <a:rPr lang="en-US" sz="1800" dirty="0" err="1"/>
              <a:t>N.d.</a:t>
            </a:r>
            <a:r>
              <a:rPr lang="en-US" sz="1800" dirty="0"/>
              <a:t> Photograph. </a:t>
            </a:r>
            <a:r>
              <a:rPr lang="en-US" sz="1800" i="1" dirty="0"/>
              <a:t>Traditional Yoga and Meditation of the Himalayan Masters</a:t>
            </a:r>
            <a:r>
              <a:rPr lang="en-US" sz="1800" dirty="0"/>
              <a:t>. By Swami J. </a:t>
            </a:r>
            <a:r>
              <a:rPr lang="en-US" sz="1800" dirty="0" err="1"/>
              <a:t>Bharati</a:t>
            </a:r>
            <a:r>
              <a:rPr lang="en-US" sz="1800" dirty="0"/>
              <a:t>. Web. 10 Mar. 2014. &lt;http://www.swamij.com/diaphragmatic-breathing.htm</a:t>
            </a:r>
            <a:r>
              <a:rPr lang="en-US" sz="1800" dirty="0" smtClean="0"/>
              <a:t>&gt;.</a:t>
            </a:r>
          </a:p>
          <a:p>
            <a:endParaRPr lang="en-US" sz="1800" dirty="0"/>
          </a:p>
          <a:p>
            <a:r>
              <a:rPr lang="en-US" sz="1800" dirty="0" err="1"/>
              <a:t>N.d.</a:t>
            </a:r>
            <a:r>
              <a:rPr lang="en-US" sz="1800" dirty="0"/>
              <a:t> Photograph. </a:t>
            </a:r>
            <a:r>
              <a:rPr lang="en-US" sz="1800" i="1" dirty="0"/>
              <a:t>Nature's Best: Human Body</a:t>
            </a:r>
            <a:r>
              <a:rPr lang="en-US" sz="1800" dirty="0"/>
              <a:t>. 1996. Web</a:t>
            </a:r>
            <a:r>
              <a:rPr lang="en-US" sz="1800" dirty="0" smtClean="0"/>
              <a:t>.</a:t>
            </a:r>
          </a:p>
          <a:p>
            <a:endParaRPr lang="en-US" sz="1800" dirty="0"/>
          </a:p>
          <a:p>
            <a:r>
              <a:rPr lang="en-US" sz="1800" dirty="0"/>
              <a:t>Nemours. "Your Lungs &amp; the Respiratory System." </a:t>
            </a:r>
            <a:r>
              <a:rPr lang="en-US" sz="1800" i="1" dirty="0" err="1"/>
              <a:t>KidsHealth</a:t>
            </a:r>
            <a:r>
              <a:rPr lang="en-US" sz="1800" dirty="0"/>
              <a:t>. Nemours, </a:t>
            </a:r>
            <a:r>
              <a:rPr lang="en-US" sz="1800" dirty="0" err="1"/>
              <a:t>n.d.</a:t>
            </a:r>
            <a:r>
              <a:rPr lang="en-US" sz="1800" dirty="0"/>
              <a:t> Web. 10 Mar. 2014. &lt;http://kidshealth.org/kid/htbw/lungs.html</a:t>
            </a:r>
            <a:r>
              <a:rPr lang="en-US" sz="1800" dirty="0" smtClean="0"/>
              <a:t>#&gt;.</a:t>
            </a:r>
          </a:p>
          <a:p>
            <a:endParaRPr lang="en-US" sz="1800" dirty="0"/>
          </a:p>
          <a:p>
            <a:r>
              <a:rPr lang="en-US" sz="1800" dirty="0"/>
              <a:t>Zimmermann, Kim Ann. "Respiratory System: Facts, Function and Diseases." </a:t>
            </a:r>
            <a:r>
              <a:rPr lang="en-US" sz="1800" i="1" dirty="0" err="1"/>
              <a:t>LiveScience</a:t>
            </a:r>
            <a:r>
              <a:rPr lang="en-US" sz="1800" dirty="0"/>
              <a:t>. </a:t>
            </a:r>
            <a:r>
              <a:rPr lang="en-US" sz="1800" dirty="0" err="1"/>
              <a:t>TechMedia</a:t>
            </a:r>
            <a:r>
              <a:rPr lang="en-US" sz="1800" dirty="0"/>
              <a:t> Network, 22 Aug. 2012. Web. 08 Mar. 2014. &lt;http://www.livescience.com/22616-respiratory-system.html&gt;</a:t>
            </a:r>
            <a:endParaRPr lang="en-US" sz="1800" dirty="0" smtClean="0"/>
          </a:p>
          <a:p>
            <a:endParaRPr lang="en-US" dirty="0"/>
          </a:p>
          <a:p>
            <a:endParaRPr lang="en-US" dirty="0"/>
          </a:p>
        </p:txBody>
      </p:sp>
    </p:spTree>
    <p:extLst>
      <p:ext uri="{BB962C8B-B14F-4D97-AF65-F5344CB8AC3E}">
        <p14:creationId xmlns:p14="http://schemas.microsoft.com/office/powerpoint/2010/main" val="11395512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Text Box 7"/>
          <p:cNvSpPr txBox="1">
            <a:spLocks noChangeArrowheads="1"/>
          </p:cNvSpPr>
          <p:nvPr/>
        </p:nvSpPr>
        <p:spPr bwMode="auto">
          <a:xfrm>
            <a:off x="3352800" y="2514600"/>
            <a:ext cx="2438400" cy="276999"/>
          </a:xfrm>
          <a:prstGeom prst="rect">
            <a:avLst/>
          </a:prstGeom>
          <a:noFill/>
          <a:ln w="9525">
            <a:noFill/>
            <a:miter lim="800000"/>
            <a:headEnd/>
            <a:tailEnd/>
          </a:ln>
          <a:effectLst/>
        </p:spPr>
        <p:txBody>
          <a:bodyPr>
            <a:spAutoFit/>
          </a:bodyPr>
          <a:lstStyle/>
          <a:p>
            <a:pPr algn="ctr">
              <a:spcBef>
                <a:spcPct val="50000"/>
              </a:spcBef>
            </a:pPr>
            <a:r>
              <a:rPr lang="en-US" sz="1200" b="1" dirty="0" smtClean="0"/>
              <a:t>Template Provided By</a:t>
            </a:r>
            <a:endParaRPr lang="en-US" sz="1200" b="1" dirty="0"/>
          </a:p>
        </p:txBody>
      </p:sp>
      <p:sp>
        <p:nvSpPr>
          <p:cNvPr id="14344" name="Text Box 8">
            <a:hlinkClick r:id="rId2"/>
          </p:cNvPr>
          <p:cNvSpPr txBox="1">
            <a:spLocks noChangeArrowheads="1"/>
          </p:cNvSpPr>
          <p:nvPr/>
        </p:nvSpPr>
        <p:spPr bwMode="auto">
          <a:xfrm>
            <a:off x="2705100" y="3547646"/>
            <a:ext cx="3733800" cy="338554"/>
          </a:xfrm>
          <a:prstGeom prst="rect">
            <a:avLst/>
          </a:prstGeom>
          <a:noFill/>
          <a:ln w="9525">
            <a:noFill/>
            <a:miter lim="800000"/>
            <a:headEnd/>
            <a:tailEnd/>
          </a:ln>
          <a:effectLst/>
        </p:spPr>
        <p:txBody>
          <a:bodyPr wrap="square">
            <a:spAutoFit/>
          </a:bodyPr>
          <a:lstStyle/>
          <a:p>
            <a:pPr algn="ctr"/>
            <a:r>
              <a:rPr lang="en-US" sz="1600" b="1" dirty="0"/>
              <a:t>www.animationfactory.com</a:t>
            </a:r>
          </a:p>
        </p:txBody>
      </p:sp>
      <p:sp>
        <p:nvSpPr>
          <p:cNvPr id="12" name="Text Box 7"/>
          <p:cNvSpPr txBox="1">
            <a:spLocks noChangeArrowheads="1"/>
          </p:cNvSpPr>
          <p:nvPr/>
        </p:nvSpPr>
        <p:spPr bwMode="auto">
          <a:xfrm>
            <a:off x="2590800" y="4038600"/>
            <a:ext cx="3962400" cy="461665"/>
          </a:xfrm>
          <a:prstGeom prst="rect">
            <a:avLst/>
          </a:prstGeom>
          <a:noFill/>
          <a:ln w="9525">
            <a:noFill/>
            <a:miter lim="800000"/>
            <a:headEnd/>
            <a:tailEnd/>
          </a:ln>
          <a:effectLst/>
        </p:spPr>
        <p:txBody>
          <a:bodyPr wrap="square">
            <a:spAutoFit/>
          </a:bodyPr>
          <a:lstStyle/>
          <a:p>
            <a:pPr algn="ctr">
              <a:spcBef>
                <a:spcPct val="50000"/>
              </a:spcBef>
            </a:pPr>
            <a:r>
              <a:rPr lang="en-US" sz="1200" b="1" dirty="0" smtClean="0"/>
              <a:t>500,000 Downloadable PowerPoint Templates, Animated Clip Art, Backgrounds and Videos</a:t>
            </a:r>
            <a:endParaRPr lang="en-US" sz="1200" b="1" dirty="0"/>
          </a:p>
        </p:txBody>
      </p:sp>
      <p:pic>
        <p:nvPicPr>
          <p:cNvPr id="13" name="Picture 12" descr="af_logo_long.png">
            <a:hlinkClick r:id="rId2"/>
          </p:cNvPr>
          <p:cNvPicPr>
            <a:picLocks noChangeAspect="1"/>
          </p:cNvPicPr>
          <p:nvPr/>
        </p:nvPicPr>
        <p:blipFill>
          <a:blip r:embed="rId3" cstate="print"/>
          <a:stretch>
            <a:fillRect/>
          </a:stretch>
        </p:blipFill>
        <p:spPr>
          <a:xfrm>
            <a:off x="1371600" y="2917777"/>
            <a:ext cx="6400800" cy="81602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55403" y="649726"/>
            <a:ext cx="8407596" cy="1143000"/>
          </a:xfrm>
        </p:spPr>
        <p:txBody>
          <a:bodyPr/>
          <a:lstStyle/>
          <a:p>
            <a:r>
              <a:rPr lang="en-US" dirty="0" smtClean="0">
                <a:solidFill>
                  <a:srgbClr val="861AB6"/>
                </a:solidFill>
              </a:rPr>
              <a:t>What is in the Respiratory System?</a:t>
            </a:r>
            <a:endParaRPr lang="en-US" dirty="0">
              <a:solidFill>
                <a:srgbClr val="861AB6"/>
              </a:solidFill>
            </a:endParaRPr>
          </a:p>
        </p:txBody>
      </p:sp>
      <p:sp>
        <p:nvSpPr>
          <p:cNvPr id="6147" name="Rectangle 3"/>
          <p:cNvSpPr>
            <a:spLocks noGrp="1" noChangeArrowheads="1"/>
          </p:cNvSpPr>
          <p:nvPr>
            <p:ph type="body" idx="1"/>
          </p:nvPr>
        </p:nvSpPr>
        <p:spPr>
          <a:xfrm>
            <a:off x="355403" y="1916385"/>
            <a:ext cx="8407595" cy="704575"/>
          </a:xfrm>
        </p:spPr>
        <p:txBody>
          <a:bodyPr/>
          <a:lstStyle/>
          <a:p>
            <a:pPr marL="0" indent="0">
              <a:buNone/>
            </a:pPr>
            <a:r>
              <a:rPr lang="en-US" sz="2000" dirty="0" smtClean="0"/>
              <a:t>The respiratory system consists of these parts: Lungs, Trachea, Bronchi, Diaphragm, and the Bronchioles, alveoli, and the capillaries.</a:t>
            </a:r>
          </a:p>
          <a:p>
            <a:pPr marL="0" indent="0">
              <a:buNone/>
            </a:pPr>
            <a:r>
              <a:rPr lang="en-US" sz="2400" dirty="0" smtClean="0"/>
              <a:t>. </a:t>
            </a:r>
            <a:endParaRPr lang="en-US" sz="2400" dirty="0"/>
          </a:p>
        </p:txBody>
      </p:sp>
      <p:pic>
        <p:nvPicPr>
          <p:cNvPr id="5" name="Picture 4"/>
          <p:cNvPicPr>
            <a:picLocks noChangeAspect="1"/>
          </p:cNvPicPr>
          <p:nvPr/>
        </p:nvPicPr>
        <p:blipFill>
          <a:blip r:embed="rId3"/>
          <a:stretch>
            <a:fillRect/>
          </a:stretch>
        </p:blipFill>
        <p:spPr>
          <a:xfrm>
            <a:off x="355403" y="2774135"/>
            <a:ext cx="1748267" cy="2042446"/>
          </a:xfrm>
          <a:prstGeom prst="rect">
            <a:avLst/>
          </a:prstGeom>
        </p:spPr>
      </p:pic>
      <p:pic>
        <p:nvPicPr>
          <p:cNvPr id="6" name="Picture 5"/>
          <p:cNvPicPr>
            <a:picLocks noChangeAspect="1"/>
          </p:cNvPicPr>
          <p:nvPr/>
        </p:nvPicPr>
        <p:blipFill>
          <a:blip r:embed="rId4"/>
          <a:stretch>
            <a:fillRect/>
          </a:stretch>
        </p:blipFill>
        <p:spPr>
          <a:xfrm>
            <a:off x="2090603" y="2778607"/>
            <a:ext cx="1847992" cy="2037972"/>
          </a:xfrm>
          <a:prstGeom prst="rect">
            <a:avLst/>
          </a:prstGeom>
        </p:spPr>
      </p:pic>
      <p:pic>
        <p:nvPicPr>
          <p:cNvPr id="7" name="Picture 6"/>
          <p:cNvPicPr>
            <a:picLocks noChangeAspect="1"/>
          </p:cNvPicPr>
          <p:nvPr/>
        </p:nvPicPr>
        <p:blipFill>
          <a:blip r:embed="rId5"/>
          <a:stretch>
            <a:fillRect/>
          </a:stretch>
        </p:blipFill>
        <p:spPr>
          <a:xfrm>
            <a:off x="6636458" y="2784431"/>
            <a:ext cx="2137081" cy="2032149"/>
          </a:xfrm>
          <a:prstGeom prst="rect">
            <a:avLst/>
          </a:prstGeom>
        </p:spPr>
      </p:pic>
      <p:pic>
        <p:nvPicPr>
          <p:cNvPr id="8" name="Picture 7"/>
          <p:cNvPicPr>
            <a:picLocks noChangeAspect="1"/>
          </p:cNvPicPr>
          <p:nvPr/>
        </p:nvPicPr>
        <p:blipFill>
          <a:blip r:embed="rId6"/>
          <a:stretch>
            <a:fillRect/>
          </a:stretch>
        </p:blipFill>
        <p:spPr>
          <a:xfrm>
            <a:off x="325198" y="4816580"/>
            <a:ext cx="8437801" cy="1461999"/>
          </a:xfrm>
          <a:prstGeom prst="rect">
            <a:avLst/>
          </a:prstGeom>
        </p:spPr>
      </p:pic>
      <p:pic>
        <p:nvPicPr>
          <p:cNvPr id="9" name="Picture 8"/>
          <p:cNvPicPr>
            <a:picLocks noChangeAspect="1"/>
          </p:cNvPicPr>
          <p:nvPr/>
        </p:nvPicPr>
        <p:blipFill>
          <a:blip r:embed="rId7"/>
          <a:stretch>
            <a:fillRect/>
          </a:stretch>
        </p:blipFill>
        <p:spPr>
          <a:xfrm>
            <a:off x="3948217" y="2803652"/>
            <a:ext cx="2678618" cy="20424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pan dir="u"/>
        <p:sndAc>
          <p:stSnd>
            <p:snd r:embed="rId2" name="voltage.wav"/>
          </p:stSnd>
        </p:sndAc>
      </p:transition>
    </mc:Choice>
    <mc:Fallback xmlns="">
      <p:transition spd="slow">
        <p:fade/>
        <p:sndAc>
          <p:stSnd>
            <p:snd r:embed="rId8" name="voltag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wheel(8)">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50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anim calcmode="lin" valueType="num">
                                      <p:cBhvr>
                                        <p:cTn id="19" dur="1000" fill="hold"/>
                                        <p:tgtEl>
                                          <p:spTgt spid="9"/>
                                        </p:tgtEl>
                                        <p:attrNameLst>
                                          <p:attrName>style.rotation</p:attrName>
                                        </p:attrNameLst>
                                      </p:cBhvr>
                                      <p:tavLst>
                                        <p:tav tm="0">
                                          <p:val>
                                            <p:fltVal val="90"/>
                                          </p:val>
                                        </p:tav>
                                        <p:tav tm="100000">
                                          <p:val>
                                            <p:fltVal val="0"/>
                                          </p:val>
                                        </p:tav>
                                      </p:tavLst>
                                    </p:anim>
                                    <p:animEffect transition="in" filter="fade">
                                      <p:cBhvr>
                                        <p:cTn id="20" dur="1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5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anim calcmode="lin" valueType="num">
                                      <p:cBhvr>
                                        <p:cTn id="26" dur="2000" fill="hold"/>
                                        <p:tgtEl>
                                          <p:spTgt spid="7"/>
                                        </p:tgtEl>
                                        <p:attrNameLst>
                                          <p:attrName>ppt_w</p:attrName>
                                        </p:attrNameLst>
                                      </p:cBhvr>
                                      <p:tavLst>
                                        <p:tav tm="0" fmla="#ppt_w*sin(2.5*pi*$)">
                                          <p:val>
                                            <p:fltVal val="0"/>
                                          </p:val>
                                        </p:tav>
                                        <p:tav tm="100000">
                                          <p:val>
                                            <p:fltVal val="1"/>
                                          </p:val>
                                        </p:tav>
                                      </p:tavLst>
                                    </p:anim>
                                    <p:anim calcmode="lin" valueType="num">
                                      <p:cBhvr>
                                        <p:cTn id="27"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500"/>
                                  </p:stCondLst>
                                  <p:childTnLst>
                                    <p:set>
                                      <p:cBhvr>
                                        <p:cTn id="31" dur="1" fill="hold">
                                          <p:stCondLst>
                                            <p:cond delay="0"/>
                                          </p:stCondLst>
                                        </p:cTn>
                                        <p:tgtEl>
                                          <p:spTgt spid="8"/>
                                        </p:tgtEl>
                                        <p:attrNameLst>
                                          <p:attrName>style.visibility</p:attrName>
                                        </p:attrNameLst>
                                      </p:cBhvr>
                                      <p:to>
                                        <p:strVal val="visible"/>
                                      </p:to>
                                    </p:set>
                                    <p:animEffect transition="in" filter="circle(in)">
                                      <p:cBhvr>
                                        <p:cTn id="3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Z:\newtek\_backgrounds_1.02\Ryan\Power Point Templates2\School Presentation_not_done\Elements\apple_rotating.gif"/>
          <p:cNvPicPr>
            <a:picLocks noChangeAspect="1" noChangeArrowheads="1" noCrop="1"/>
          </p:cNvPicPr>
          <p:nvPr/>
        </p:nvPicPr>
        <p:blipFill>
          <a:blip r:embed="rId3"/>
          <a:srcRect/>
          <a:stretch>
            <a:fillRect/>
          </a:stretch>
        </p:blipFill>
        <p:spPr bwMode="auto">
          <a:xfrm>
            <a:off x="6019800" y="3733800"/>
            <a:ext cx="3124200" cy="2343150"/>
          </a:xfrm>
          <a:prstGeom prst="rect">
            <a:avLst/>
          </a:prstGeom>
          <a:noFill/>
        </p:spPr>
      </p:pic>
      <p:sp>
        <p:nvSpPr>
          <p:cNvPr id="3" name="Title 2"/>
          <p:cNvSpPr>
            <a:spLocks noGrp="1"/>
          </p:cNvSpPr>
          <p:nvPr>
            <p:ph type="title"/>
          </p:nvPr>
        </p:nvSpPr>
        <p:spPr>
          <a:xfrm>
            <a:off x="455612" y="4038600"/>
            <a:ext cx="8305799" cy="1176144"/>
          </a:xfrm>
        </p:spPr>
        <p:txBody>
          <a:bodyPr/>
          <a:lstStyle/>
          <a:p>
            <a:r>
              <a:rPr lang="en-US" sz="3600" dirty="0" smtClean="0"/>
              <a:t>What does the Respiratory system do for you?</a:t>
            </a:r>
            <a:endParaRPr lang="en-US" sz="3600" dirty="0"/>
          </a:p>
        </p:txBody>
      </p:sp>
      <p:sp>
        <p:nvSpPr>
          <p:cNvPr id="4" name="Text Placeholder 3"/>
          <p:cNvSpPr>
            <a:spLocks noGrp="1"/>
          </p:cNvSpPr>
          <p:nvPr>
            <p:ph type="body" idx="1"/>
          </p:nvPr>
        </p:nvSpPr>
        <p:spPr>
          <a:xfrm>
            <a:off x="722312" y="381000"/>
            <a:ext cx="7772400" cy="3505200"/>
          </a:xfrm>
        </p:spPr>
        <p:txBody>
          <a:bodyPr/>
          <a:lstStyle/>
          <a:p>
            <a:r>
              <a:rPr lang="en-US" dirty="0" smtClean="0"/>
              <a:t>The respiratory system helps you breathe in and out. The air passes through your trachea, which is your windpipe. Then, it goes into your bronchi which is in your lungs. These little things called bronchioles branch off from your bronchi. On the end of each bronchioles is something called the alveoli. The alveoli are tiny sacs that allow oxygen to pass into your blood. The alveoli are surrounded by small blood vessels called capillaries. When the air escapes from you alveoli, the air goes into your capillaries .The capillaries goes directly to the heart, and then it reverses the order and comes out as carbon dioxide.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500">
        <p:checker/>
        <p:sndAc>
          <p:stSnd>
            <p:snd r:embed="rId2" name="drumroll.wav"/>
          </p:stSnd>
        </p:sndAc>
      </p:transition>
    </mc:Choice>
    <mc:Fallback xmlns="">
      <p:transition spd="slow">
        <p:checker/>
        <p:sndAc>
          <p:stSnd>
            <p:snd r:embed="rId4" name="drumroll.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162800" cy="1143000"/>
          </a:xfrm>
        </p:spPr>
        <p:txBody>
          <a:bodyPr/>
          <a:lstStyle/>
          <a:p>
            <a:r>
              <a:rPr lang="en-US" dirty="0" smtClean="0"/>
              <a:t>More in Depth: The Lungs</a:t>
            </a:r>
            <a:endParaRPr lang="en-US" dirty="0"/>
          </a:p>
        </p:txBody>
      </p:sp>
      <p:sp>
        <p:nvSpPr>
          <p:cNvPr id="3" name="Content Placeholder 2"/>
          <p:cNvSpPr>
            <a:spLocks noGrp="1"/>
          </p:cNvSpPr>
          <p:nvPr>
            <p:ph idx="1"/>
          </p:nvPr>
        </p:nvSpPr>
        <p:spPr>
          <a:xfrm>
            <a:off x="381000" y="1834376"/>
            <a:ext cx="8382000" cy="4414024"/>
          </a:xfrm>
        </p:spPr>
        <p:txBody>
          <a:bodyPr/>
          <a:lstStyle/>
          <a:p>
            <a:pPr marL="0" indent="0">
              <a:buNone/>
            </a:pPr>
            <a:r>
              <a:rPr lang="en-US" sz="2400" dirty="0" smtClean="0"/>
              <a:t>The lungs take up most of the space in your chest. They are protected by the rib cage. The rib cage has 12 pairs of ribs. One lung is smaller than the other because there has to be room for the heart. The lung that is smaller is the left lung. You may have this question: How do the lungs move when you breathe in and out? Well, the lungs are covered in special layers called the pleural membranes. There are two membranes: the Visceral pleura and the Parietal pleura. These membranes are separated by a fluid that allows them to easily move when you inhale and exhale.</a:t>
            </a:r>
            <a:endParaRPr lang="en-US" sz="2400" dirty="0"/>
          </a:p>
        </p:txBody>
      </p:sp>
    </p:spTree>
    <p:extLst>
      <p:ext uri="{BB962C8B-B14F-4D97-AF65-F5344CB8AC3E}">
        <p14:creationId xmlns:p14="http://schemas.microsoft.com/office/powerpoint/2010/main" val="11869858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sndAc>
          <p:stSnd>
            <p:snd r:embed="rId2" name="applause.wav"/>
          </p:stSnd>
        </p:sndAc>
      </p:transition>
    </mc:Choice>
    <mc:Fallback xmlns="">
      <p:transition spd="slow">
        <p:fade/>
        <p:sndAc>
          <p:stSnd>
            <p:snd r:embed="rId3" name="applause.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Z:\newtek\_backgrounds_1.02\Ryan\Power Point Templates2\School Presentation_not_done\Elements\apple_rotating.gif"/>
          <p:cNvPicPr>
            <a:picLocks noChangeAspect="1" noChangeArrowheads="1" noCrop="1"/>
          </p:cNvPicPr>
          <p:nvPr/>
        </p:nvPicPr>
        <p:blipFill>
          <a:blip r:embed="rId3"/>
          <a:srcRect/>
          <a:stretch>
            <a:fillRect/>
          </a:stretch>
        </p:blipFill>
        <p:spPr bwMode="auto">
          <a:xfrm>
            <a:off x="6019800" y="3733800"/>
            <a:ext cx="3124200" cy="2343150"/>
          </a:xfrm>
          <a:prstGeom prst="rect">
            <a:avLst/>
          </a:prstGeom>
          <a:noFill/>
        </p:spPr>
      </p:pic>
      <p:sp>
        <p:nvSpPr>
          <p:cNvPr id="3" name="Title 2"/>
          <p:cNvSpPr>
            <a:spLocks noGrp="1"/>
          </p:cNvSpPr>
          <p:nvPr>
            <p:ph type="title"/>
          </p:nvPr>
        </p:nvSpPr>
        <p:spPr>
          <a:xfrm>
            <a:off x="455613" y="4800600"/>
            <a:ext cx="8305799" cy="762000"/>
          </a:xfrm>
        </p:spPr>
        <p:txBody>
          <a:bodyPr/>
          <a:lstStyle/>
          <a:p>
            <a:r>
              <a:rPr lang="en-US" sz="3600" dirty="0" smtClean="0"/>
              <a:t>More in depth: Diaphragm </a:t>
            </a:r>
            <a:endParaRPr lang="en-US" sz="3600" dirty="0"/>
          </a:p>
        </p:txBody>
      </p:sp>
      <p:sp>
        <p:nvSpPr>
          <p:cNvPr id="4" name="Text Placeholder 3"/>
          <p:cNvSpPr>
            <a:spLocks noGrp="1"/>
          </p:cNvSpPr>
          <p:nvPr>
            <p:ph type="body" idx="1"/>
          </p:nvPr>
        </p:nvSpPr>
        <p:spPr>
          <a:xfrm>
            <a:off x="1066800" y="2933700"/>
            <a:ext cx="6746216" cy="1600200"/>
          </a:xfrm>
        </p:spPr>
        <p:txBody>
          <a:bodyPr/>
          <a:lstStyle/>
          <a:p>
            <a:r>
              <a:rPr lang="en-US" sz="3200" dirty="0" smtClean="0"/>
              <a:t>The diaphragm is just bellow your lungs. When you breathe in with your lungs, you diaphragm contracts to make room for your lungs. When you exhale, the diaphragm goes back it’s regular size. The diaphragm separates your lungs from your stomach and intestines.</a:t>
            </a:r>
            <a:endParaRPr lang="en-US" sz="3200" dirty="0"/>
          </a:p>
        </p:txBody>
      </p:sp>
    </p:spTree>
    <p:extLst>
      <p:ext uri="{BB962C8B-B14F-4D97-AF65-F5344CB8AC3E}">
        <p14:creationId xmlns:p14="http://schemas.microsoft.com/office/powerpoint/2010/main" val="3741133595"/>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2" name="wind.wav"/>
          </p:stSnd>
        </p:sndAc>
      </p:transition>
    </mc:Choice>
    <mc:Fallback xmlns="">
      <p:transition spd="slow">
        <p:fade/>
        <p:sndAc>
          <p:stSnd>
            <p:snd r:embed="rId4" name="wind.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609600"/>
            <a:ext cx="8305800" cy="646331"/>
          </a:xfrm>
          <a:prstGeom prst="rect">
            <a:avLst/>
          </a:prstGeom>
          <a:noFill/>
        </p:spPr>
        <p:txBody>
          <a:bodyPr wrap="square" rtlCol="0">
            <a:spAutoFit/>
          </a:bodyPr>
          <a:lstStyle/>
          <a:p>
            <a:r>
              <a:rPr lang="en-US" sz="3600" dirty="0" smtClean="0">
                <a:solidFill>
                  <a:schemeClr val="bg1"/>
                </a:solidFill>
              </a:rPr>
              <a:t>More in Depth: Bronchi and Bronchioles</a:t>
            </a:r>
            <a:endParaRPr lang="en-US" sz="3600" dirty="0">
              <a:solidFill>
                <a:schemeClr val="bg1"/>
              </a:solidFill>
            </a:endParaRPr>
          </a:p>
        </p:txBody>
      </p:sp>
      <p:sp>
        <p:nvSpPr>
          <p:cNvPr id="3" name="TextBox 2"/>
          <p:cNvSpPr txBox="1"/>
          <p:nvPr/>
        </p:nvSpPr>
        <p:spPr>
          <a:xfrm>
            <a:off x="381000" y="1524000"/>
            <a:ext cx="8382000" cy="3970318"/>
          </a:xfrm>
          <a:prstGeom prst="rect">
            <a:avLst/>
          </a:prstGeom>
          <a:noFill/>
        </p:spPr>
        <p:txBody>
          <a:bodyPr wrap="square" rtlCol="0">
            <a:spAutoFit/>
          </a:bodyPr>
          <a:lstStyle/>
          <a:p>
            <a:r>
              <a:rPr lang="en-US" sz="2800" dirty="0" smtClean="0"/>
              <a:t>Bronchi:</a:t>
            </a:r>
          </a:p>
          <a:p>
            <a:r>
              <a:rPr lang="en-US" sz="2800" dirty="0"/>
              <a:t>	</a:t>
            </a:r>
            <a:r>
              <a:rPr lang="en-US" sz="2800" dirty="0" smtClean="0"/>
              <a:t>The bronchi are tubes that branch off from the trachea. They enter the lungs. The name for one of them is called the bronchus.</a:t>
            </a:r>
          </a:p>
          <a:p>
            <a:endParaRPr lang="en-US" sz="2800" dirty="0"/>
          </a:p>
          <a:p>
            <a:r>
              <a:rPr lang="en-US" sz="2800" dirty="0" smtClean="0"/>
              <a:t>Bronchioles:</a:t>
            </a:r>
          </a:p>
          <a:p>
            <a:r>
              <a:rPr lang="en-US" sz="2800" dirty="0"/>
              <a:t>	</a:t>
            </a:r>
            <a:r>
              <a:rPr lang="en-US" sz="2800" dirty="0" smtClean="0"/>
              <a:t>The bronchioles branch off from the bronchi. Each one is about as thick as one piece of hair! On the ends of each one is the alveoli, which we will learn about later.</a:t>
            </a:r>
            <a:endParaRPr lang="en-US" sz="2800" dirty="0"/>
          </a:p>
        </p:txBody>
      </p:sp>
    </p:spTree>
    <p:extLst>
      <p:ext uri="{BB962C8B-B14F-4D97-AF65-F5344CB8AC3E}">
        <p14:creationId xmlns:p14="http://schemas.microsoft.com/office/powerpoint/2010/main" val="3736756241"/>
      </p:ext>
    </p:extLst>
  </p:cSld>
  <p:clrMapOvr>
    <a:masterClrMapping/>
  </p:clrMapOvr>
  <mc:AlternateContent xmlns:mc="http://schemas.openxmlformats.org/markup-compatibility/2006">
    <mc:Choice xmlns:p14="http://schemas.microsoft.com/office/powerpoint/2010/main" Requires="p14">
      <p:transition spd="slow" p14:dur="2000">
        <p14:prism/>
        <p:sndAc>
          <p:stSnd>
            <p:snd r:embed="rId2" name="coin.wav"/>
          </p:stSnd>
        </p:sndAc>
      </p:transition>
    </mc:Choice>
    <mc:Fallback>
      <p:transition spd="slow">
        <p:fade/>
        <p:sndAc>
          <p:stSnd>
            <p:snd r:embed="rId2" name="coin.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457200"/>
            <a:ext cx="4724400" cy="584775"/>
          </a:xfrm>
          <a:prstGeom prst="rect">
            <a:avLst/>
          </a:prstGeom>
          <a:noFill/>
        </p:spPr>
        <p:txBody>
          <a:bodyPr wrap="square" rtlCol="0">
            <a:spAutoFit/>
          </a:bodyPr>
          <a:lstStyle/>
          <a:p>
            <a:r>
              <a:rPr lang="en-US" sz="3200" dirty="0" smtClean="0"/>
              <a:t>More in Depth: The Alveoli</a:t>
            </a:r>
            <a:endParaRPr lang="en-US" sz="3200" dirty="0"/>
          </a:p>
        </p:txBody>
      </p:sp>
      <p:sp>
        <p:nvSpPr>
          <p:cNvPr id="3" name="TextBox 2"/>
          <p:cNvSpPr txBox="1"/>
          <p:nvPr/>
        </p:nvSpPr>
        <p:spPr>
          <a:xfrm>
            <a:off x="762000" y="1447800"/>
            <a:ext cx="8001000" cy="4647426"/>
          </a:xfrm>
          <a:prstGeom prst="rect">
            <a:avLst/>
          </a:prstGeom>
          <a:noFill/>
        </p:spPr>
        <p:txBody>
          <a:bodyPr wrap="square" rtlCol="0">
            <a:spAutoFit/>
          </a:bodyPr>
          <a:lstStyle/>
          <a:p>
            <a:r>
              <a:rPr lang="en-US" dirty="0" smtClean="0"/>
              <a:t>The alveoli are tiny sacs on the ends of each bronchioles</a:t>
            </a:r>
            <a:r>
              <a:rPr lang="en-US" dirty="0" smtClean="0"/>
              <a:t>. There are about 600,000,000 alveoli in your lungs! That’s enough to fit a </a:t>
            </a:r>
            <a:r>
              <a:rPr lang="en-US" i="1" dirty="0" smtClean="0"/>
              <a:t>whole</a:t>
            </a:r>
            <a:r>
              <a:rPr lang="en-US" dirty="0" smtClean="0"/>
              <a:t> tennis court. These alveoli have a single cell thick wall that allow them to pass oxygen to red blood cells.</a:t>
            </a:r>
          </a:p>
          <a:p>
            <a:endParaRPr lang="en-US" dirty="0"/>
          </a:p>
          <a:p>
            <a:r>
              <a:rPr lang="en-US" sz="3200" dirty="0" smtClean="0"/>
              <a:t>More in Depth: The Capillaries</a:t>
            </a:r>
          </a:p>
          <a:p>
            <a:r>
              <a:rPr lang="en-US" dirty="0" smtClean="0"/>
              <a:t>The capillaries are tiny blood vessels surrounding the alveoli. When the oxygen passes through the alveoli, it goes into the capillaries. The capillaries goes directly to the heart. The side of the heart that gets this blood is the left side. You can remember that by saying, “Left is for lungs.”</a:t>
            </a:r>
            <a:endParaRPr lang="en-US" dirty="0" smtClean="0"/>
          </a:p>
          <a:p>
            <a:endParaRPr lang="en-US" dirty="0"/>
          </a:p>
        </p:txBody>
      </p:sp>
    </p:spTree>
    <p:extLst>
      <p:ext uri="{BB962C8B-B14F-4D97-AF65-F5344CB8AC3E}">
        <p14:creationId xmlns:p14="http://schemas.microsoft.com/office/powerpoint/2010/main" val="3677342263"/>
      </p:ext>
    </p:extLst>
  </p:cSld>
  <p:clrMapOvr>
    <a:masterClrMapping/>
  </p:clrMapOvr>
  <mc:AlternateContent xmlns:mc="http://schemas.openxmlformats.org/markup-compatibility/2006">
    <mc:Choice xmlns:p14="http://schemas.microsoft.com/office/powerpoint/2010/main" Requires="p14">
      <p:transition spd="slow" p14:dur="15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382000" cy="990600"/>
          </a:xfrm>
        </p:spPr>
        <p:txBody>
          <a:bodyPr/>
          <a:lstStyle/>
          <a:p>
            <a:r>
              <a:rPr lang="en-US" dirty="0" smtClean="0"/>
              <a:t>Diseases with the Respiratory System</a:t>
            </a:r>
            <a:endParaRPr lang="en-US" dirty="0"/>
          </a:p>
        </p:txBody>
      </p:sp>
      <p:sp>
        <p:nvSpPr>
          <p:cNvPr id="3" name="Content Placeholder 2"/>
          <p:cNvSpPr>
            <a:spLocks noGrp="1"/>
          </p:cNvSpPr>
          <p:nvPr>
            <p:ph idx="1"/>
          </p:nvPr>
        </p:nvSpPr>
        <p:spPr>
          <a:xfrm>
            <a:off x="381000" y="1828800"/>
            <a:ext cx="8382000" cy="4343400"/>
          </a:xfrm>
        </p:spPr>
        <p:txBody>
          <a:bodyPr/>
          <a:lstStyle/>
          <a:p>
            <a:pPr marL="0" indent="0">
              <a:buNone/>
            </a:pPr>
            <a:r>
              <a:rPr lang="en-US" sz="2400" dirty="0" smtClean="0"/>
              <a:t>One thing that can harm the respiratory system is smoking. Asthma can cause a hard time to breathe due to swelling of the bronchi and bronchioles, which can cause commotion with the airways. There is also lung cancer. It is usually associated with smoking but it can affect non-smokers as well. Like all of the cancers, it is caused by uncontrollable growth of abnormal cells. Chronic obstructive pulmonary disease (COPD) is the meeting of three related conditions: chronic asthma, chronic bronchitis, and emphysema. It is very progressive and it is difficult for sufferers to breathe.</a:t>
            </a:r>
            <a:endParaRPr lang="en-US" sz="2400" dirty="0"/>
          </a:p>
        </p:txBody>
      </p:sp>
    </p:spTree>
    <p:extLst>
      <p:ext uri="{BB962C8B-B14F-4D97-AF65-F5344CB8AC3E}">
        <p14:creationId xmlns:p14="http://schemas.microsoft.com/office/powerpoint/2010/main" val="31489185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sndAc>
          <p:stSnd>
            <p:snd r:embed="rId2" name="bomb.wav"/>
          </p:stSnd>
        </p:sndAc>
      </p:transition>
    </mc:Choice>
    <mc:Fallback>
      <p:transition spd="slow">
        <p:fade/>
        <p:sndAc>
          <p:stSnd>
            <p:snd r:embed="rId2" name="bomb.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marL="0" indent="0">
              <a:buNone/>
            </a:pPr>
            <a:r>
              <a:rPr lang="en-US" dirty="0" smtClean="0"/>
              <a:t>Thank you for taking your time to listen to this project on the respiratory system. If you have any questions please ask now.</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3848013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school_presentation">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Mead Bold"/>
        <a:ea typeface=""/>
        <a:cs typeface=""/>
      </a:majorFont>
      <a:minorFont>
        <a:latin typeface="Mead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Human Body Presentation" id="{8B0D1589-85C3-4AF8-9C5C-CE33000E8554}" vid="{590C8985-2051-42B7-A2D2-33906C8F45D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090874C-63AE-4E35-B2A1-BFA9302105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Human Body Presentation</Template>
  <TotalTime>350</TotalTime>
  <Words>646</Words>
  <Application>Microsoft Office PowerPoint</Application>
  <PresentationFormat>On-screen Show (4:3)</PresentationFormat>
  <Paragraphs>39</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Mead Bold</vt:lpstr>
      <vt:lpstr>Times New Roman</vt:lpstr>
      <vt:lpstr>school_presentation</vt:lpstr>
      <vt:lpstr>Respiratory System</vt:lpstr>
      <vt:lpstr>What is in the Respiratory System?</vt:lpstr>
      <vt:lpstr>What does the Respiratory system do for you?</vt:lpstr>
      <vt:lpstr>More in Depth: The Lungs</vt:lpstr>
      <vt:lpstr>More in depth: Diaphragm </vt:lpstr>
      <vt:lpstr>PowerPoint Presentation</vt:lpstr>
      <vt:lpstr>PowerPoint Presentation</vt:lpstr>
      <vt:lpstr>Diseases with the Respiratory System</vt:lpstr>
      <vt:lpstr>Questions?</vt:lpstr>
      <vt:lpstr>Citations: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Respiratory System</dc:title>
  <dc:creator>Kathy</dc:creator>
  <cp:keywords/>
  <cp:lastModifiedBy>Kathy</cp:lastModifiedBy>
  <cp:revision>33</cp:revision>
  <dcterms:created xsi:type="dcterms:W3CDTF">2014-02-26T01:11:59Z</dcterms:created>
  <dcterms:modified xsi:type="dcterms:W3CDTF">2014-03-11T01:15:16Z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TC103368119990</vt:lpwstr>
  </property>
</Properties>
</file>